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embeddedFontLst>
    <p:embeddedFont>
      <p:font typeface="Lobster"/>
      <p:regular r:id="rId50"/>
    </p:embeddedFont>
    <p:embeddedFont>
      <p:font typeface="Merriweather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erriweather-regular.fntdata"/><Relationship Id="rId50" Type="http://schemas.openxmlformats.org/officeDocument/2006/relationships/font" Target="fonts/Lobster-regular.fntdata"/><Relationship Id="rId53" Type="http://schemas.openxmlformats.org/officeDocument/2006/relationships/font" Target="fonts/Merriweather-italic.fntdata"/><Relationship Id="rId52" Type="http://schemas.openxmlformats.org/officeDocument/2006/relationships/font" Target="fonts/Merriweather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Merriweather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4beb918be250a35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4beb918be250a3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4beb918be250a35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4beb918be250a35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4beb918be250a35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4beb918be250a3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c58e9a659ebec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c58e9a659ebec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c58e9a659ebec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c58e9a659ebec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c58e9a659ebec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c58e9a659ebec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c58e9a659ebec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c58e9a659ebec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6edf5e64da3b6a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6edf5e64da3b6a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4beb918be250a35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4beb918be250a3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4beb918be250a35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4beb918be250a35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f78d13b111f702f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f78d13b111f702f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4beb918be250a35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4beb918be250a3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aeaf4c53e49cde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aeaf4c53e49cde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4beb918be250a3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4beb918be250a3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4beb918be250a35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4beb918be250a35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c58e9a659ebec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c58e9a659ebec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c58e9a659ebec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c58e9a659ebec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cd5a3d9f2b55b3c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cd5a3d9f2b55b3c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c58e9a659ebec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c58e9a659ebec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c58e9a659ebec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5c58e9a659ebec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aeaf4c53e49cde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aeaf4c53e49cde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f78d13b111f702f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f78d13b111f702f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aeaf4c53e49cde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aeaf4c53e49cde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aeaf4c53e49cde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aeaf4c53e49cde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aeaf4c53e49cde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aeaf4c53e49cde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aeaf4c53e49cde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aeaf4c53e49cde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aeaf4c53e49cde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aeaf4c53e49cde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aeaf4c53e49cde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aeaf4c53e49cde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aeaf4c53e49cde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aeaf4c53e49cde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aeaf4c53e49cde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aeaf4c53e49cde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aeaf4c53e49cde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aeaf4c53e49cde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aeaf4c53e49cde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aeaf4c53e49cde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0b2f1ef166930d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0b2f1ef166930d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aeaf4c53e49cde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aeaf4c53e49cde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aeaf4c53e49cde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aeaf4c53e49cde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aeaf4c53e49cde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aeaf4c53e49cde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477d09de3c1969f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477d09de3c1969f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c58e9a659ebec3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c58e9a659ebec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f78d13b111f702f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f78d13b111f702f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f78d13b111f702f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f78d13b111f702f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aeaf4c53e49cde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aeaf4c53e49cde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f78d13b111f702f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f78d13b111f702f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4beb918be250a3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4beb918be250a3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5.jpg"/><Relationship Id="rId5" Type="http://schemas.openxmlformats.org/officeDocument/2006/relationships/image" Target="../media/image1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Relationship Id="rId4" Type="http://schemas.openxmlformats.org/officeDocument/2006/relationships/image" Target="../media/image25.jpg"/><Relationship Id="rId5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Relationship Id="rId4" Type="http://schemas.openxmlformats.org/officeDocument/2006/relationships/image" Target="../media/image6.jpg"/><Relationship Id="rId5" Type="http://schemas.openxmlformats.org/officeDocument/2006/relationships/image" Target="../media/image2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Relationship Id="rId4" Type="http://schemas.openxmlformats.org/officeDocument/2006/relationships/image" Target="../media/image8.jpg"/><Relationship Id="rId5" Type="http://schemas.openxmlformats.org/officeDocument/2006/relationships/image" Target="../media/image29.jpg"/><Relationship Id="rId6" Type="http://schemas.openxmlformats.org/officeDocument/2006/relationships/image" Target="../media/image3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8.jpg"/><Relationship Id="rId4" Type="http://schemas.openxmlformats.org/officeDocument/2006/relationships/image" Target="../media/image4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jpg"/><Relationship Id="rId4" Type="http://schemas.openxmlformats.org/officeDocument/2006/relationships/image" Target="../media/image3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jpg"/><Relationship Id="rId4" Type="http://schemas.openxmlformats.org/officeDocument/2006/relationships/image" Target="../media/image4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0.jpg"/><Relationship Id="rId4" Type="http://schemas.openxmlformats.org/officeDocument/2006/relationships/image" Target="../media/image6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jpg"/><Relationship Id="rId4" Type="http://schemas.openxmlformats.org/officeDocument/2006/relationships/image" Target="../media/image4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jpg"/><Relationship Id="rId4" Type="http://schemas.openxmlformats.org/officeDocument/2006/relationships/image" Target="../media/image3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jpg"/><Relationship Id="rId4" Type="http://schemas.openxmlformats.org/officeDocument/2006/relationships/image" Target="../media/image4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jpg"/><Relationship Id="rId4" Type="http://schemas.openxmlformats.org/officeDocument/2006/relationships/image" Target="../media/image3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jpg"/><Relationship Id="rId4" Type="http://schemas.openxmlformats.org/officeDocument/2006/relationships/image" Target="../media/image64.jpg"/><Relationship Id="rId5" Type="http://schemas.openxmlformats.org/officeDocument/2006/relationships/image" Target="../media/image3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jpg"/><Relationship Id="rId4" Type="http://schemas.openxmlformats.org/officeDocument/2006/relationships/image" Target="../media/image39.jpg"/><Relationship Id="rId5" Type="http://schemas.openxmlformats.org/officeDocument/2006/relationships/image" Target="../media/image4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jpg"/><Relationship Id="rId4" Type="http://schemas.openxmlformats.org/officeDocument/2006/relationships/image" Target="../media/image5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jpg"/><Relationship Id="rId4" Type="http://schemas.openxmlformats.org/officeDocument/2006/relationships/image" Target="../media/image5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drive.google.com/file/d/1eHnp7sUZuC06J4fA4U9uW21nEg_vG7kC/view" TargetMode="External"/><Relationship Id="rId4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6.jpg"/><Relationship Id="rId4" Type="http://schemas.openxmlformats.org/officeDocument/2006/relationships/image" Target="../media/image43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9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8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3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5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4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2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2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6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5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7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1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Relationship Id="rId4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Relationship Id="rId4" Type="http://schemas.openxmlformats.org/officeDocument/2006/relationships/image" Target="../media/image2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Relationship Id="rId4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3730550" y="221675"/>
            <a:ext cx="3266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0000FF"/>
                </a:solidFill>
                <a:latin typeface="Merriweather"/>
                <a:ea typeface="Merriweather"/>
                <a:cs typeface="Merriweather"/>
                <a:sym typeface="Merriweather"/>
              </a:rPr>
              <a:t>Nandha</a:t>
            </a:r>
            <a:endParaRPr b="1" sz="6000">
              <a:solidFill>
                <a:srgbClr val="0000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225" y="221675"/>
            <a:ext cx="2159800" cy="155946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 flipH="1">
            <a:off x="2520325" y="1190475"/>
            <a:ext cx="62370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rgbClr val="0000FF"/>
                </a:solidFill>
              </a:rPr>
              <a:t>Arts and Science College</a:t>
            </a:r>
            <a:endParaRPr b="1" sz="3700">
              <a:solidFill>
                <a:srgbClr val="0000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269675" y="2403675"/>
            <a:ext cx="38313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5B0F00"/>
                </a:solidFill>
                <a:latin typeface="Lobster"/>
                <a:ea typeface="Lobster"/>
                <a:cs typeface="Lobster"/>
                <a:sym typeface="Lobster"/>
              </a:rPr>
              <a:t>Fine Arts Club </a:t>
            </a:r>
            <a:endParaRPr sz="4800">
              <a:solidFill>
                <a:srgbClr val="5B0F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360225" y="3476625"/>
            <a:ext cx="383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600"/>
              <a:buChar char="●"/>
            </a:pPr>
            <a:r>
              <a:rPr b="1" lang="en" sz="3600">
                <a:solidFill>
                  <a:srgbClr val="073763"/>
                </a:solidFill>
              </a:rPr>
              <a:t>Dr A.Mohanraj</a:t>
            </a:r>
            <a:endParaRPr b="1" sz="3600">
              <a:solidFill>
                <a:srgbClr val="073763"/>
              </a:solidFill>
            </a:endParaRPr>
          </a:p>
        </p:txBody>
      </p:sp>
      <p:sp>
        <p:nvSpPr>
          <p:cNvPr id="60" name="Google Shape;60;p13"/>
          <p:cNvSpPr txBox="1"/>
          <p:nvPr/>
        </p:nvSpPr>
        <p:spPr>
          <a:xfrm flipH="1" rot="1018">
            <a:off x="2520025" y="4119543"/>
            <a:ext cx="304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73763"/>
                </a:solidFill>
              </a:rPr>
              <a:t>  Co-ordinators</a:t>
            </a:r>
            <a:endParaRPr b="1" sz="3000">
              <a:solidFill>
                <a:srgbClr val="073763"/>
              </a:solidFill>
            </a:endParaRPr>
          </a:p>
        </p:txBody>
      </p:sp>
      <p:sp>
        <p:nvSpPr>
          <p:cNvPr id="61" name="Google Shape;61;p13"/>
          <p:cNvSpPr txBox="1"/>
          <p:nvPr/>
        </p:nvSpPr>
        <p:spPr>
          <a:xfrm flipH="1" rot="339">
            <a:off x="5143525" y="1768868"/>
            <a:ext cx="3040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  <a:latin typeface="Merriweather"/>
                <a:ea typeface="Merriweather"/>
                <a:cs typeface="Merriweather"/>
                <a:sym typeface="Merriweather"/>
              </a:rPr>
              <a:t>        (Autonomous)</a:t>
            </a:r>
            <a:endParaRPr b="1" sz="2400">
              <a:solidFill>
                <a:srgbClr val="0000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4377750" y="3502275"/>
            <a:ext cx="2947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200"/>
              <a:buFont typeface="Merriweather"/>
              <a:buChar char="●"/>
            </a:pPr>
            <a:r>
              <a:rPr b="1" lang="en" sz="3200">
                <a:solidFill>
                  <a:srgbClr val="073763"/>
                </a:solidFill>
                <a:latin typeface="Merriweather"/>
                <a:ea typeface="Merriweather"/>
                <a:cs typeface="Merriweather"/>
                <a:sym typeface="Merriweather"/>
              </a:rPr>
              <a:t>Mrs P.Selvi</a:t>
            </a:r>
            <a:endParaRPr b="1" sz="3200">
              <a:solidFill>
                <a:srgbClr val="07376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-1" y="2043545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7000" y="2272651"/>
            <a:ext cx="1167100" cy="11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/>
        </p:nvSpPr>
        <p:spPr>
          <a:xfrm>
            <a:off x="-1" y="2043545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35525" y="0"/>
            <a:ext cx="95319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 txBox="1"/>
          <p:nvPr/>
        </p:nvSpPr>
        <p:spPr>
          <a:xfrm>
            <a:off x="200850" y="266800"/>
            <a:ext cx="8659200" cy="4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3600"/>
              <a:buFont typeface="Comic Sans MS"/>
              <a:buChar char="●"/>
            </a:pPr>
            <a:r>
              <a:rPr b="1" lang="en" sz="3600">
                <a:solidFill>
                  <a:srgbClr val="98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Solo dance </a:t>
            </a:r>
            <a:endParaRPr b="1" sz="3600">
              <a:solidFill>
                <a:srgbClr val="98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98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3600"/>
              <a:buFont typeface="Comic Sans MS"/>
              <a:buChar char="●"/>
            </a:pPr>
            <a:r>
              <a:rPr b="1" lang="en" sz="3600">
                <a:solidFill>
                  <a:srgbClr val="98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Group dance </a:t>
            </a:r>
            <a:endParaRPr b="1" sz="3600">
              <a:solidFill>
                <a:srgbClr val="98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98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3600"/>
              <a:buFont typeface="Comic Sans MS"/>
              <a:buChar char="●"/>
            </a:pPr>
            <a:r>
              <a:rPr b="1" lang="en" sz="3600">
                <a:solidFill>
                  <a:srgbClr val="98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Deejay </a:t>
            </a:r>
            <a:endParaRPr b="1" sz="3600">
              <a:solidFill>
                <a:srgbClr val="98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98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3600"/>
              <a:buFont typeface="Comic Sans MS"/>
              <a:buChar char="●"/>
            </a:pPr>
            <a:r>
              <a:rPr b="1" lang="en" sz="3600">
                <a:solidFill>
                  <a:srgbClr val="98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Singing</a:t>
            </a:r>
            <a:endParaRPr b="1" sz="3600">
              <a:solidFill>
                <a:srgbClr val="98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2375" y="346750"/>
            <a:ext cx="3657675" cy="26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2125" y="2972150"/>
            <a:ext cx="2735875" cy="217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0275"/>
            <a:ext cx="9144000" cy="518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/>
          <p:nvPr/>
        </p:nvSpPr>
        <p:spPr>
          <a:xfrm>
            <a:off x="471050" y="195950"/>
            <a:ext cx="4101000" cy="46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3600"/>
              <a:buFont typeface="Comic Sans MS"/>
              <a:buChar char="●"/>
            </a:pPr>
            <a:r>
              <a:rPr b="1" lang="en" sz="3600">
                <a:solidFill>
                  <a:srgbClr val="66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Miming</a:t>
            </a:r>
            <a:endParaRPr b="1" sz="3600">
              <a:solidFill>
                <a:srgbClr val="66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66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3600"/>
              <a:buFont typeface="Comic Sans MS"/>
              <a:buChar char="●"/>
            </a:pPr>
            <a:r>
              <a:rPr b="1" lang="en" sz="3600">
                <a:solidFill>
                  <a:srgbClr val="66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Short film </a:t>
            </a:r>
            <a:endParaRPr b="1" sz="3600">
              <a:solidFill>
                <a:srgbClr val="66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66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3600"/>
              <a:buFont typeface="Comic Sans MS"/>
              <a:buChar char="●"/>
            </a:pPr>
            <a:r>
              <a:rPr b="1" lang="en" sz="3600">
                <a:solidFill>
                  <a:srgbClr val="66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Photography </a:t>
            </a:r>
            <a:endParaRPr b="1" sz="3600">
              <a:solidFill>
                <a:srgbClr val="66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66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3600"/>
              <a:buFont typeface="Comic Sans MS"/>
              <a:buChar char="●"/>
            </a:pPr>
            <a:r>
              <a:rPr b="1" lang="en" sz="3600">
                <a:solidFill>
                  <a:srgbClr val="66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Wealth out of </a:t>
            </a:r>
            <a:endParaRPr b="1" sz="3600">
              <a:solidFill>
                <a:srgbClr val="66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66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waste</a:t>
            </a:r>
            <a:endParaRPr b="1" sz="3600">
              <a:solidFill>
                <a:srgbClr val="66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95950"/>
            <a:ext cx="3056552" cy="204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4450" y="2244425"/>
            <a:ext cx="3056550" cy="2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4"/>
          <p:cNvSpPr txBox="1"/>
          <p:nvPr/>
        </p:nvSpPr>
        <p:spPr>
          <a:xfrm>
            <a:off x="574975" y="296200"/>
            <a:ext cx="42741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3000"/>
              <a:buFont typeface="Comic Sans MS"/>
              <a:buChar char="●"/>
            </a:pPr>
            <a:r>
              <a:rPr b="1" lang="en" sz="3000">
                <a:solidFill>
                  <a:srgbClr val="66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Mehandi &amp; tattoo</a:t>
            </a:r>
            <a:endParaRPr b="1" sz="3000">
              <a:solidFill>
                <a:srgbClr val="66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3000"/>
              <a:buFont typeface="Comic Sans MS"/>
              <a:buChar char="●"/>
            </a:pPr>
            <a:r>
              <a:rPr b="1" lang="en" sz="3000">
                <a:solidFill>
                  <a:srgbClr val="66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Bridal makeup</a:t>
            </a:r>
            <a:endParaRPr b="1" sz="3000">
              <a:solidFill>
                <a:srgbClr val="66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3000"/>
              <a:buFont typeface="Comic Sans MS"/>
              <a:buChar char="●"/>
            </a:pPr>
            <a:r>
              <a:rPr b="1" lang="en" sz="3000">
                <a:solidFill>
                  <a:srgbClr val="66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Rangoli </a:t>
            </a:r>
            <a:endParaRPr b="1" sz="3000">
              <a:solidFill>
                <a:srgbClr val="66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3000"/>
              <a:buFont typeface="Comic Sans MS"/>
              <a:buChar char="●"/>
            </a:pPr>
            <a:r>
              <a:rPr b="1" lang="en" sz="3000">
                <a:solidFill>
                  <a:srgbClr val="66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Variety events</a:t>
            </a:r>
            <a:endParaRPr b="1" sz="3000">
              <a:solidFill>
                <a:srgbClr val="66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3000"/>
              <a:buFont typeface="Comic Sans MS"/>
              <a:buChar char="●"/>
            </a:pPr>
            <a:r>
              <a:rPr b="1" lang="en" sz="3000">
                <a:solidFill>
                  <a:srgbClr val="66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Cookery</a:t>
            </a:r>
            <a:endParaRPr b="1" sz="3000">
              <a:solidFill>
                <a:srgbClr val="66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8900" y="2932950"/>
            <a:ext cx="2245250" cy="212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96200"/>
            <a:ext cx="2305275" cy="273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4"/>
          <p:cNvSpPr txBox="1"/>
          <p:nvPr/>
        </p:nvSpPr>
        <p:spPr>
          <a:xfrm>
            <a:off x="-59826" y="2053520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4975" y="296200"/>
            <a:ext cx="1970725" cy="273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375" y="152400"/>
            <a:ext cx="4052451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3900" y="152400"/>
            <a:ext cx="3726875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5"/>
          <p:cNvSpPr txBox="1"/>
          <p:nvPr/>
        </p:nvSpPr>
        <p:spPr>
          <a:xfrm flipH="1" rot="5400761">
            <a:off x="2649260" y="2559775"/>
            <a:ext cx="406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B0F00"/>
                </a:solidFill>
              </a:rPr>
              <a:t>புகைப்படங்கள் </a:t>
            </a:r>
            <a:endParaRPr b="1" sz="2400">
              <a:solidFill>
                <a:srgbClr val="5B0F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00" y="381000"/>
            <a:ext cx="3740724" cy="45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6675" y="381000"/>
            <a:ext cx="3980951" cy="45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 txBox="1"/>
          <p:nvPr/>
        </p:nvSpPr>
        <p:spPr>
          <a:xfrm rot="5400798">
            <a:off x="2322487" y="2017650"/>
            <a:ext cx="3879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5B0F00"/>
                </a:solidFill>
              </a:rPr>
              <a:t>புகைப்படங்கள் </a:t>
            </a:r>
            <a:endParaRPr b="1" sz="3000">
              <a:solidFill>
                <a:srgbClr val="5B0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5B0F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00" y="152400"/>
            <a:ext cx="3886202" cy="478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1900" y="178225"/>
            <a:ext cx="3691876" cy="478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7"/>
          <p:cNvSpPr txBox="1"/>
          <p:nvPr/>
        </p:nvSpPr>
        <p:spPr>
          <a:xfrm rot="5400000">
            <a:off x="2146300" y="2011325"/>
            <a:ext cx="4052100" cy="13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5B0F00"/>
                </a:solidFill>
              </a:rPr>
              <a:t>புகைப்படங்கள் </a:t>
            </a:r>
            <a:endParaRPr b="1" sz="3000">
              <a:solidFill>
                <a:srgbClr val="5B0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5B0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8"/>
          <p:cNvPicPr preferRelativeResize="0"/>
          <p:nvPr/>
        </p:nvPicPr>
        <p:blipFill rotWithShape="1">
          <a:blip r:embed="rId3">
            <a:alphaModFix/>
          </a:blip>
          <a:srcRect b="0" l="21662" r="39735" t="0"/>
          <a:stretch/>
        </p:blipFill>
        <p:spPr>
          <a:xfrm>
            <a:off x="360225" y="346375"/>
            <a:ext cx="3422078" cy="453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1375" y="346375"/>
            <a:ext cx="3957825" cy="453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8"/>
          <p:cNvSpPr txBox="1"/>
          <p:nvPr/>
        </p:nvSpPr>
        <p:spPr>
          <a:xfrm rot="5400000">
            <a:off x="2056625" y="1938675"/>
            <a:ext cx="3782100" cy="13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5B0F00"/>
                </a:solidFill>
              </a:rPr>
              <a:t>புகைப்படங்கள் </a:t>
            </a:r>
            <a:endParaRPr b="1" sz="3000">
              <a:solidFill>
                <a:srgbClr val="5B0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5B0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 txBox="1"/>
          <p:nvPr/>
        </p:nvSpPr>
        <p:spPr>
          <a:xfrm>
            <a:off x="452425" y="519550"/>
            <a:ext cx="5601900" cy="3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00FF"/>
                </a:solidFill>
                <a:latin typeface="Merriweather"/>
                <a:ea typeface="Merriweather"/>
                <a:cs typeface="Merriweather"/>
                <a:sym typeface="Merriweather"/>
              </a:rPr>
              <a:t>Talentia</a:t>
            </a:r>
            <a:r>
              <a:rPr b="1" lang="en" sz="3000">
                <a:solidFill>
                  <a:srgbClr val="5B0F00"/>
                </a:solidFill>
                <a:latin typeface="Merriweather"/>
                <a:ea typeface="Merriweather"/>
                <a:cs typeface="Merriweather"/>
                <a:sym typeface="Merriweather"/>
              </a:rPr>
              <a:t>  போட்டிகளில் வெற்றி பெற்ற மாணவர்களுக்கு பரிசுகளும் உடனடியாக வழங்கப்பட்டு வருகிறது.</a:t>
            </a:r>
            <a:endParaRPr b="1" sz="3000">
              <a:solidFill>
                <a:srgbClr val="5B0F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88" name="Google Shape;18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0725" y="519550"/>
            <a:ext cx="3019299" cy="378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29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 txBox="1"/>
          <p:nvPr/>
        </p:nvSpPr>
        <p:spPr>
          <a:xfrm>
            <a:off x="1122225" y="249375"/>
            <a:ext cx="376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5B0F00"/>
                </a:solidFill>
                <a:latin typeface="Impact"/>
                <a:ea typeface="Impact"/>
                <a:cs typeface="Impact"/>
                <a:sym typeface="Impact"/>
              </a:rPr>
              <a:t>     </a:t>
            </a:r>
            <a:r>
              <a:rPr b="1" lang="en" sz="3000">
                <a:solidFill>
                  <a:srgbClr val="073763"/>
                </a:solidFill>
                <a:latin typeface="Impact"/>
                <a:ea typeface="Impact"/>
                <a:cs typeface="Impact"/>
                <a:sym typeface="Impact"/>
              </a:rPr>
              <a:t>இவை தவிர….,,,</a:t>
            </a:r>
            <a:endParaRPr b="1" sz="3000">
              <a:solidFill>
                <a:srgbClr val="07376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95" name="Google Shape;195;p30"/>
          <p:cNvSpPr txBox="1"/>
          <p:nvPr/>
        </p:nvSpPr>
        <p:spPr>
          <a:xfrm flipH="1">
            <a:off x="392950" y="1219200"/>
            <a:ext cx="7497600" cy="4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400"/>
              <a:buChar char="●"/>
            </a:pPr>
            <a:r>
              <a:rPr b="1" lang="en" sz="2400">
                <a:solidFill>
                  <a:srgbClr val="5B0F00"/>
                </a:solidFill>
              </a:rPr>
              <a:t>வனத்துறை சார்பாக நடத்தப்படும் போட்டிகள்</a:t>
            </a:r>
            <a:endParaRPr b="1" sz="2400">
              <a:solidFill>
                <a:srgbClr val="5B0F00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400"/>
              <a:buChar char="●"/>
            </a:pPr>
            <a:r>
              <a:rPr b="1" lang="en" sz="2400">
                <a:solidFill>
                  <a:srgbClr val="5B0F00"/>
                </a:solidFill>
              </a:rPr>
              <a:t>தேர்தல் ஆணையம் சார்பாக நடத்தப்படும் போட்டிகள் </a:t>
            </a:r>
            <a:endParaRPr b="1" sz="2400">
              <a:solidFill>
                <a:srgbClr val="5B0F00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400"/>
              <a:buChar char="●"/>
            </a:pPr>
            <a:r>
              <a:rPr b="1" lang="en" sz="2400">
                <a:solidFill>
                  <a:srgbClr val="5B0F00"/>
                </a:solidFill>
              </a:rPr>
              <a:t>வருமான வரித்துறை சார்பாக நடத்தப்படும் போட்டிகள்</a:t>
            </a:r>
            <a:endParaRPr b="1" sz="2400">
              <a:solidFill>
                <a:srgbClr val="5B0F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5B0F00"/>
              </a:solidFill>
            </a:endParaRPr>
          </a:p>
        </p:txBody>
      </p:sp>
      <p:pic>
        <p:nvPicPr>
          <p:cNvPr id="196" name="Google Shape;19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3825" y="1964925"/>
            <a:ext cx="2485050" cy="307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1"/>
          <p:cNvSpPr txBox="1"/>
          <p:nvPr/>
        </p:nvSpPr>
        <p:spPr>
          <a:xfrm>
            <a:off x="450275" y="2230575"/>
            <a:ext cx="8472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3" name="Google Shape;203;p31"/>
          <p:cNvSpPr txBox="1"/>
          <p:nvPr/>
        </p:nvSpPr>
        <p:spPr>
          <a:xfrm>
            <a:off x="186900" y="277100"/>
            <a:ext cx="6823500" cy="46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5B0F00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400"/>
              <a:buChar char="●"/>
            </a:pPr>
            <a:r>
              <a:rPr b="1" lang="en" sz="2400">
                <a:solidFill>
                  <a:srgbClr val="5B0F00"/>
                </a:solidFill>
              </a:rPr>
              <a:t>தனியார் துறை நிறுவனங்கள் சார்பாக நடத்தப்படும் போட்டிகள் </a:t>
            </a:r>
            <a:endParaRPr b="1" sz="2400">
              <a:solidFill>
                <a:srgbClr val="5B0F00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400"/>
              <a:buChar char="●"/>
            </a:pPr>
            <a:r>
              <a:rPr b="1" lang="en" sz="2400">
                <a:solidFill>
                  <a:srgbClr val="5B0F00"/>
                </a:solidFill>
              </a:rPr>
              <a:t>மத்திய மற்றும் மாநில அரசுகள் சார்பாக அவ்வப்போது நடத்தப்படும் போட்டிகள் மற்றும் கருத்தரங்குகள்</a:t>
            </a:r>
            <a:endParaRPr b="1" sz="2400">
              <a:solidFill>
                <a:srgbClr val="5B0F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204" name="Google Shape;204;p31"/>
          <p:cNvSpPr txBox="1"/>
          <p:nvPr/>
        </p:nvSpPr>
        <p:spPr>
          <a:xfrm flipH="1" rot="10800000">
            <a:off x="0" y="1579734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05" name="Google Shape;20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3900" y="277100"/>
            <a:ext cx="2355025" cy="391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29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450375" y="249375"/>
            <a:ext cx="8125200" cy="1293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783F04"/>
                </a:solidFill>
              </a:rPr>
              <a:t>           </a:t>
            </a:r>
            <a:r>
              <a:rPr b="1" lang="en" sz="3600">
                <a:solidFill>
                  <a:srgbClr val="073763"/>
                </a:solidFill>
              </a:rPr>
              <a:t>நுண்கலை மன்றம் </a:t>
            </a:r>
            <a:endParaRPr b="1" sz="3600"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73763"/>
                </a:solidFill>
              </a:rPr>
              <a:t>    என்றால் என்ன? எதற்காக?</a:t>
            </a:r>
            <a:endParaRPr b="1" sz="3600">
              <a:solidFill>
                <a:srgbClr val="073763"/>
              </a:solidFill>
            </a:endParaRPr>
          </a:p>
        </p:txBody>
      </p:sp>
      <p:sp>
        <p:nvSpPr>
          <p:cNvPr id="71" name="Google Shape;71;p14"/>
          <p:cNvSpPr txBox="1"/>
          <p:nvPr/>
        </p:nvSpPr>
        <p:spPr>
          <a:xfrm flipH="1">
            <a:off x="450375" y="1801100"/>
            <a:ext cx="7266600" cy="3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660000"/>
                </a:solidFill>
              </a:rPr>
              <a:t>இம்மன்றத்தின் மூலமாக மாணவ, மாணவியர்களின் கலை மற்றும் இலக்கியத்திறன்கள் வெளிக்கொண்டு வரப்படுகிறது.</a:t>
            </a:r>
            <a:endParaRPr b="1" sz="3000">
              <a:solidFill>
                <a:srgbClr val="66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96400" cy="529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2"/>
          <p:cNvSpPr txBox="1"/>
          <p:nvPr/>
        </p:nvSpPr>
        <p:spPr>
          <a:xfrm>
            <a:off x="0" y="2043550"/>
            <a:ext cx="86106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2" name="Google Shape;212;p32"/>
          <p:cNvSpPr txBox="1"/>
          <p:nvPr/>
        </p:nvSpPr>
        <p:spPr>
          <a:xfrm>
            <a:off x="0" y="2043550"/>
            <a:ext cx="86106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3" name="Google Shape;213;p32"/>
          <p:cNvSpPr txBox="1"/>
          <p:nvPr/>
        </p:nvSpPr>
        <p:spPr>
          <a:xfrm>
            <a:off x="193975" y="235525"/>
            <a:ext cx="7231800" cy="4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B0F00"/>
                </a:solidFill>
              </a:rPr>
              <a:t>நமது கல்லூரி மாணவர்கள் ஈரோடு, திருப்பூர், கோவை மற்றும் மதுரை போன்ற பல்வேறு பகுதிகளில் நடைபெற்ற கலைத்திறன் போட்டிகளில் பல பரிசுகளையும் மற்றும் ஒட்டுமொத்த சாம்பியன் பட்டத்தையும் பெற்று வந்து தங்களுக்கும், கல்லூரிக்கும் பெருமை சேர்த்துள்ளனர்.</a:t>
            </a:r>
            <a:endParaRPr b="1" sz="2400">
              <a:solidFill>
                <a:srgbClr val="5B0F00"/>
              </a:solidFill>
            </a:endParaRPr>
          </a:p>
        </p:txBody>
      </p:sp>
      <p:pic>
        <p:nvPicPr>
          <p:cNvPr id="214" name="Google Shape;21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9500" y="534575"/>
            <a:ext cx="1644500" cy="387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/>
        </p:nvSpPr>
        <p:spPr>
          <a:xfrm>
            <a:off x="346375" y="1995050"/>
            <a:ext cx="7800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2023-2024 நுண் கலை மன்ற மாணவர்களின் வெற்றிகள்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125" y="235525"/>
            <a:ext cx="4011951" cy="46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4"/>
          <p:cNvSpPr txBox="1"/>
          <p:nvPr/>
        </p:nvSpPr>
        <p:spPr>
          <a:xfrm>
            <a:off x="-173376" y="202909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27" name="Google Shape;22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9611" y="124775"/>
            <a:ext cx="4011950" cy="46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4"/>
          <p:cNvSpPr txBox="1"/>
          <p:nvPr/>
        </p:nvSpPr>
        <p:spPr>
          <a:xfrm flipH="1" rot="5400000">
            <a:off x="2455350" y="2421125"/>
            <a:ext cx="4149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B0F00"/>
                </a:solidFill>
              </a:rPr>
              <a:t>நாளிதழ்  செய்திகள் </a:t>
            </a:r>
            <a:endParaRPr b="1" sz="2400">
              <a:solidFill>
                <a:srgbClr val="5B0F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8783775" cy="52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5"/>
          <p:cNvPicPr preferRelativeResize="0"/>
          <p:nvPr/>
        </p:nvPicPr>
        <p:blipFill rotWithShape="1">
          <a:blip r:embed="rId4">
            <a:alphaModFix/>
          </a:blip>
          <a:srcRect b="18380" l="0" r="0" t="0"/>
          <a:stretch/>
        </p:blipFill>
        <p:spPr>
          <a:xfrm>
            <a:off x="415625" y="277100"/>
            <a:ext cx="4156375" cy="450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2200" y="370625"/>
            <a:ext cx="3564601" cy="431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5"/>
          <p:cNvSpPr txBox="1"/>
          <p:nvPr/>
        </p:nvSpPr>
        <p:spPr>
          <a:xfrm flipH="1" rot="5400000">
            <a:off x="3003600" y="2496750"/>
            <a:ext cx="36870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B0F00"/>
                </a:solidFill>
              </a:rPr>
              <a:t>புகைப்படங்கள் </a:t>
            </a:r>
            <a:endParaRPr b="1" sz="2400">
              <a:solidFill>
                <a:srgbClr val="5B0F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675" y="491825"/>
            <a:ext cx="4031676" cy="436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7025" y="491825"/>
            <a:ext cx="3435926" cy="436419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6"/>
          <p:cNvSpPr txBox="1"/>
          <p:nvPr/>
        </p:nvSpPr>
        <p:spPr>
          <a:xfrm flipH="1" rot="5399233">
            <a:off x="2612072" y="2414975"/>
            <a:ext cx="4035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5B0F00"/>
                </a:solidFill>
              </a:rPr>
              <a:t>புகைப்படங்கள் </a:t>
            </a:r>
            <a:endParaRPr b="1" sz="3000">
              <a:solidFill>
                <a:srgbClr val="5B0F00"/>
              </a:solidFill>
            </a:endParaRPr>
          </a:p>
        </p:txBody>
      </p:sp>
      <p:sp>
        <p:nvSpPr>
          <p:cNvPr id="244" name="Google Shape;244;p36"/>
          <p:cNvSpPr txBox="1"/>
          <p:nvPr/>
        </p:nvSpPr>
        <p:spPr>
          <a:xfrm>
            <a:off x="605075" y="106925"/>
            <a:ext cx="8049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660000"/>
                </a:solidFill>
              </a:rPr>
              <a:t>      Helping Hearts Trust.   </a:t>
            </a:r>
            <a:r>
              <a:rPr b="1" lang="en" sz="1300">
                <a:solidFill>
                  <a:srgbClr val="660000"/>
                </a:solidFill>
              </a:rPr>
              <a:t>                                                  ஒளிரும் </a:t>
            </a:r>
            <a:r>
              <a:rPr b="1" lang="en" sz="1300">
                <a:solidFill>
                  <a:srgbClr val="660000"/>
                </a:solidFill>
              </a:rPr>
              <a:t>எதிர்காலஅறக்கட்டளை</a:t>
            </a:r>
            <a:r>
              <a:rPr b="1" lang="en" sz="1300">
                <a:solidFill>
                  <a:srgbClr val="660000"/>
                </a:solidFill>
              </a:rPr>
              <a:t> </a:t>
            </a:r>
            <a:endParaRPr b="1" sz="1300">
              <a:solidFill>
                <a:srgbClr val="66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00" y="458925"/>
            <a:ext cx="3775351" cy="433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5450" y="458925"/>
            <a:ext cx="3775349" cy="433475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7"/>
          <p:cNvSpPr txBox="1"/>
          <p:nvPr/>
        </p:nvSpPr>
        <p:spPr>
          <a:xfrm flipH="1" rot="5400000">
            <a:off x="2547625" y="2480400"/>
            <a:ext cx="420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660000"/>
                </a:solidFill>
              </a:rPr>
              <a:t>புகைப்படங்கள் </a:t>
            </a:r>
            <a:endParaRPr b="1" sz="3000">
              <a:solidFill>
                <a:srgbClr val="66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8" title="VID-20231107-WA0089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991600" cy="489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75" y="346375"/>
            <a:ext cx="3671450" cy="448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4500" y="346375"/>
            <a:ext cx="3934700" cy="448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9"/>
          <p:cNvSpPr txBox="1"/>
          <p:nvPr/>
        </p:nvSpPr>
        <p:spPr>
          <a:xfrm rot="5400528">
            <a:off x="2407773" y="2320975"/>
            <a:ext cx="3903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980000"/>
                </a:solidFill>
              </a:rPr>
              <a:t>புகைப்படங்கள் </a:t>
            </a:r>
            <a:endParaRPr b="1" sz="30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0"/>
            <a:ext cx="8991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0"/>
          <p:cNvSpPr txBox="1"/>
          <p:nvPr/>
        </p:nvSpPr>
        <p:spPr>
          <a:xfrm flipH="1">
            <a:off x="415550" y="436425"/>
            <a:ext cx="8208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</a:rPr>
              <a:t>      </a:t>
            </a:r>
            <a:r>
              <a:rPr b="1" lang="en" sz="2700">
                <a:solidFill>
                  <a:srgbClr val="0000FF"/>
                </a:solidFill>
              </a:rPr>
              <a:t> சமூக நலன் சார்ந்த செயல்பாடுகள்</a:t>
            </a:r>
            <a:endParaRPr b="1" sz="2700">
              <a:solidFill>
                <a:srgbClr val="0000FF"/>
              </a:solidFill>
            </a:endParaRPr>
          </a:p>
        </p:txBody>
      </p:sp>
      <p:sp>
        <p:nvSpPr>
          <p:cNvPr id="270" name="Google Shape;270;p40"/>
          <p:cNvSpPr txBox="1"/>
          <p:nvPr/>
        </p:nvSpPr>
        <p:spPr>
          <a:xfrm flipH="1" rot="-1023">
            <a:off x="935100" y="1436325"/>
            <a:ext cx="70566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2400"/>
              <a:buChar char="●"/>
            </a:pPr>
            <a:r>
              <a:rPr b="1" lang="en" sz="2400">
                <a:solidFill>
                  <a:srgbClr val="660000"/>
                </a:solidFill>
              </a:rPr>
              <a:t>ஆதரவற்றோர் இல்லங்களுக்குச் சென்று உதவி செய்தல்</a:t>
            </a:r>
            <a:endParaRPr b="1" sz="2400">
              <a:solidFill>
                <a:srgbClr val="660000"/>
              </a:solidFill>
            </a:endParaRPr>
          </a:p>
        </p:txBody>
      </p:sp>
      <p:sp>
        <p:nvSpPr>
          <p:cNvPr id="271" name="Google Shape;271;p40"/>
          <p:cNvSpPr txBox="1"/>
          <p:nvPr/>
        </p:nvSpPr>
        <p:spPr>
          <a:xfrm>
            <a:off x="935100" y="2799825"/>
            <a:ext cx="65811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400"/>
              <a:buChar char="●"/>
            </a:pPr>
            <a:r>
              <a:rPr b="1" lang="en" sz="2400">
                <a:solidFill>
                  <a:srgbClr val="5B0F00"/>
                </a:solidFill>
              </a:rPr>
              <a:t>போதை தடுப்பு விழிப்புணர்வு முகாம்கள் நடத்துதல்</a:t>
            </a:r>
            <a:endParaRPr b="1" sz="2400">
              <a:solidFill>
                <a:srgbClr val="5B0F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1"/>
          <p:cNvSpPr txBox="1"/>
          <p:nvPr/>
        </p:nvSpPr>
        <p:spPr>
          <a:xfrm>
            <a:off x="1399300" y="2341422"/>
            <a:ext cx="77448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,2024-2025 நாம் கல்வி ஆண்டில் நுண்களை மன்ற செயல்பாடுகள்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008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 flipH="1">
            <a:off x="375675" y="280850"/>
            <a:ext cx="85821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5B0F00"/>
                </a:solidFill>
              </a:rPr>
              <a:t>நமது கல்லூரியிலும், பிற </a:t>
            </a:r>
            <a:r>
              <a:rPr b="1" lang="en" sz="2700">
                <a:solidFill>
                  <a:srgbClr val="5B0F00"/>
                </a:solidFill>
              </a:rPr>
              <a:t>க</a:t>
            </a:r>
            <a:r>
              <a:rPr b="1" lang="en" sz="2700">
                <a:solidFill>
                  <a:srgbClr val="5B0F00"/>
                </a:solidFill>
              </a:rPr>
              <a:t>ல்லூரிகளுக்கிடையிலும் நடக்கும் பல்வேறு விதமான போட்டிகளில் மாணவ , மாணவிகளை கலந்து  கொள்ளச் செய்து அவர்களின் தனித் திறன்களை வளர்க்கும் மன்றமாக நுண்கலை மன்றம் செயல்பட்டு வருகின்றது</a:t>
            </a:r>
            <a:r>
              <a:rPr b="1" lang="en" sz="2600">
                <a:solidFill>
                  <a:srgbClr val="5B0F00"/>
                </a:solidFill>
              </a:rPr>
              <a:t>.</a:t>
            </a:r>
            <a:endParaRPr b="1" sz="2600">
              <a:solidFill>
                <a:srgbClr val="5B0F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050" y="152400"/>
            <a:ext cx="828347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650" y="304800"/>
            <a:ext cx="4800600" cy="417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125" y="691000"/>
            <a:ext cx="4568175" cy="376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050" y="152400"/>
            <a:ext cx="613295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175" y="304800"/>
            <a:ext cx="7509174" cy="45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500" y="152400"/>
            <a:ext cx="619992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076" y="278825"/>
            <a:ext cx="4987624" cy="4585851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8"/>
          <p:cNvSpPr txBox="1"/>
          <p:nvPr/>
        </p:nvSpPr>
        <p:spPr>
          <a:xfrm>
            <a:off x="5888175" y="588825"/>
            <a:ext cx="2604600" cy="3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2025 ஆம் ஆண்டுபொங்கல் பண்டிகை முன்னிட்டு ஈரோடு அட்சயம் டிரஸ்ட் முதியோர் இல்லத்திற்கு வழங்கிய அரிசி பருப்புகள போன்ற மளிகை பொருட்கள்்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27" y="152400"/>
            <a:ext cx="552102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9"/>
          <p:cNvSpPr txBox="1"/>
          <p:nvPr/>
        </p:nvSpPr>
        <p:spPr>
          <a:xfrm flipH="1" rot="444">
            <a:off x="6296550" y="1224006"/>
            <a:ext cx="2320800" cy="3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2025 ஆம் ஆண்டு பொங்கல் பண்டிகை முன்னிட்டு ஈரோடு NL கருணை இல்லத்திற்கு வழங்கிய அரிசி பருப்பு போன்ற மளிகை பொருள்கள்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50"/>
          <p:cNvPicPr preferRelativeResize="0"/>
          <p:nvPr/>
        </p:nvPicPr>
        <p:blipFill rotWithShape="1">
          <a:blip r:embed="rId3">
            <a:alphaModFix/>
          </a:blip>
          <a:srcRect b="19031" l="0" r="0" t="15321"/>
          <a:stretch/>
        </p:blipFill>
        <p:spPr>
          <a:xfrm>
            <a:off x="623450" y="540325"/>
            <a:ext cx="3262249" cy="3941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27" y="152400"/>
            <a:ext cx="533843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2959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398225" y="263225"/>
            <a:ext cx="81084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400"/>
              <a:buChar char="●"/>
            </a:pPr>
            <a:r>
              <a:rPr b="1" lang="en" sz="2400">
                <a:solidFill>
                  <a:srgbClr val="5B0F00"/>
                </a:solidFill>
              </a:rPr>
              <a:t>பேச்சு , கவிதை, கட்டுரை, ஒவியம், இசை, நடனம், மௌனநாடகம், நாட்டியம் சமையல் கலை மற்றும் பல நிகழ்வுகள் இம்மன்றம் வழி மாணவர்களுக்கு பயிற்சிகள் கொடுத்து அறிமுகப்படுத்தப்படுகிறது.</a:t>
            </a:r>
            <a:endParaRPr b="1" sz="2400">
              <a:solidFill>
                <a:schemeClr val="dk2"/>
              </a:solidFill>
            </a:endParaRPr>
          </a:p>
        </p:txBody>
      </p:sp>
      <p:sp>
        <p:nvSpPr>
          <p:cNvPr id="84" name="Google Shape;84;p16"/>
          <p:cNvSpPr txBox="1"/>
          <p:nvPr/>
        </p:nvSpPr>
        <p:spPr>
          <a:xfrm flipH="1">
            <a:off x="398275" y="3196800"/>
            <a:ext cx="78660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400"/>
              <a:buChar char="●"/>
            </a:pPr>
            <a:r>
              <a:rPr b="1" lang="en" sz="2400">
                <a:solidFill>
                  <a:srgbClr val="5B0F00"/>
                </a:solidFill>
              </a:rPr>
              <a:t>மாணவர்கள் பிற கல்லூரிகளில் நடைபெறும் போட்டிகளில் கலந்து கொள்ள அனுப்பப்படுகின்றனர்.</a:t>
            </a:r>
            <a:endParaRPr b="1" sz="2400">
              <a:solidFill>
                <a:srgbClr val="5B0F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033630" cy="4838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160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55"/>
          <p:cNvSpPr txBox="1"/>
          <p:nvPr/>
        </p:nvSpPr>
        <p:spPr>
          <a:xfrm flipH="1" rot="665">
            <a:off x="402125" y="332377"/>
            <a:ext cx="77583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00FF"/>
                </a:solidFill>
              </a:rPr>
              <a:t>எதிர் காலத் திட்டங்கள் </a:t>
            </a:r>
            <a:endParaRPr b="1" sz="3600">
              <a:solidFill>
                <a:srgbClr val="0000FF"/>
              </a:solidFill>
            </a:endParaRPr>
          </a:p>
        </p:txBody>
      </p:sp>
      <p:sp>
        <p:nvSpPr>
          <p:cNvPr id="349" name="Google Shape;349;p55"/>
          <p:cNvSpPr txBox="1"/>
          <p:nvPr/>
        </p:nvSpPr>
        <p:spPr>
          <a:xfrm>
            <a:off x="402000" y="1075925"/>
            <a:ext cx="82431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400"/>
              <a:buChar char="●"/>
            </a:pPr>
            <a:r>
              <a:rPr b="1" lang="en" sz="2400">
                <a:solidFill>
                  <a:srgbClr val="5B0F00"/>
                </a:solidFill>
              </a:rPr>
              <a:t> போட்டிகளில் கலந்து கொள்ளக் கூடிய மாணவர்களுக்கு நன்கு பயிற்சி பெற வழிவகை செய்தல் </a:t>
            </a:r>
            <a:endParaRPr b="1" sz="2400">
              <a:solidFill>
                <a:srgbClr val="5B0F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5B0F00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400"/>
              <a:buChar char="●"/>
            </a:pPr>
            <a:r>
              <a:rPr b="1" lang="en" sz="2400">
                <a:solidFill>
                  <a:srgbClr val="5B0F00"/>
                </a:solidFill>
              </a:rPr>
              <a:t>சமூக நலன் சார்ந்த செயல்பாடுகளில் மாணவர்களை ஈடுபாடு கொள்ளச் செய்தல் </a:t>
            </a:r>
            <a:endParaRPr b="1" sz="2400">
              <a:solidFill>
                <a:srgbClr val="5B0F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5B0F00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400"/>
              <a:buChar char="●"/>
            </a:pPr>
            <a:r>
              <a:rPr b="1" lang="en" sz="2400">
                <a:solidFill>
                  <a:srgbClr val="5B0F00"/>
                </a:solidFill>
              </a:rPr>
              <a:t>உலக சாதனை நிகழ்வுகள் நடத்துதல் </a:t>
            </a:r>
            <a:endParaRPr b="1" sz="2400">
              <a:solidFill>
                <a:srgbClr val="5B0F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675" y="491825"/>
            <a:ext cx="8416650" cy="442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 flipH="1" rot="1929">
            <a:off x="457249" y="457272"/>
            <a:ext cx="8021701" cy="615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73763"/>
                </a:solidFill>
              </a:rPr>
              <a:t>நுண் கலை மன்றத்தின் நோக்கங்கள் :</a:t>
            </a:r>
            <a:endParaRPr b="1" sz="2800">
              <a:solidFill>
                <a:srgbClr val="073763"/>
              </a:solidFill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457175" y="1385450"/>
            <a:ext cx="68163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400"/>
              <a:buChar char="●"/>
            </a:pPr>
            <a:r>
              <a:rPr b="1" lang="en" sz="2400">
                <a:solidFill>
                  <a:srgbClr val="5B0F00"/>
                </a:solidFill>
              </a:rPr>
              <a:t>மாணவ, மாணவியரின் பேச்சாற்றலை வளர்த்தல்</a:t>
            </a:r>
            <a:endParaRPr b="1" sz="2400">
              <a:solidFill>
                <a:srgbClr val="5B0F00"/>
              </a:solidFill>
            </a:endParaRPr>
          </a:p>
        </p:txBody>
      </p:sp>
      <p:sp>
        <p:nvSpPr>
          <p:cNvPr id="92" name="Google Shape;92;p17"/>
          <p:cNvSpPr txBox="1"/>
          <p:nvPr/>
        </p:nvSpPr>
        <p:spPr>
          <a:xfrm flipH="1" rot="10800000">
            <a:off x="1122225" y="2690753"/>
            <a:ext cx="80217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457200" y="2538675"/>
            <a:ext cx="68163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400"/>
              <a:buChar char="●"/>
            </a:pPr>
            <a:r>
              <a:rPr b="1" lang="en" sz="2400">
                <a:solidFill>
                  <a:srgbClr val="5B0F00"/>
                </a:solidFill>
              </a:rPr>
              <a:t>மாணவ மாணவியரின் படைப்பாற்றலை மேம்படுத்துதல்</a:t>
            </a:r>
            <a:endParaRPr b="1" sz="2400">
              <a:solidFill>
                <a:srgbClr val="5B0F00"/>
              </a:solidFill>
            </a:endParaRPr>
          </a:p>
        </p:txBody>
      </p:sp>
      <p:sp>
        <p:nvSpPr>
          <p:cNvPr id="94" name="Google Shape;94;p17"/>
          <p:cNvSpPr txBox="1"/>
          <p:nvPr/>
        </p:nvSpPr>
        <p:spPr>
          <a:xfrm rot="833">
            <a:off x="457200" y="3692606"/>
            <a:ext cx="6192900" cy="12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400"/>
              <a:buChar char="●"/>
            </a:pPr>
            <a:r>
              <a:rPr b="1" lang="en" sz="2400">
                <a:solidFill>
                  <a:srgbClr val="5B0F00"/>
                </a:solidFill>
              </a:rPr>
              <a:t>மாணவ மாணவியரின் தனித்திறன்களை அடையாளம் காணச் செய்தல்</a:t>
            </a:r>
            <a:endParaRPr b="1" sz="2400">
              <a:solidFill>
                <a:srgbClr val="5B0F00"/>
              </a:solidFill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6050" y="1224000"/>
            <a:ext cx="1777175" cy="246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/>
        </p:nvSpPr>
        <p:spPr>
          <a:xfrm>
            <a:off x="871825" y="3290975"/>
            <a:ext cx="64155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400"/>
              <a:buChar char="●"/>
            </a:pPr>
            <a:r>
              <a:rPr b="1" lang="en" sz="2400">
                <a:solidFill>
                  <a:srgbClr val="5B0F00"/>
                </a:solidFill>
              </a:rPr>
              <a:t>சமூகப் பொதுநலன்களில் அக்கறை கொள்ளச் செய்தல்</a:t>
            </a:r>
            <a:endParaRPr b="1" sz="2400">
              <a:solidFill>
                <a:srgbClr val="5B0F00"/>
              </a:solidFill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818375" y="1836275"/>
            <a:ext cx="64155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400"/>
              <a:buChar char="●"/>
            </a:pPr>
            <a:r>
              <a:rPr b="1" lang="en" sz="2400">
                <a:solidFill>
                  <a:srgbClr val="5B0F00"/>
                </a:solidFill>
              </a:rPr>
              <a:t>அவர்களின் தனித் திறன்களை வெளி உலகிற்கு அறிமுகப்படுத்துதல்</a:t>
            </a:r>
            <a:endParaRPr b="1" sz="2400">
              <a:solidFill>
                <a:srgbClr val="5B0F00"/>
              </a:solidFill>
            </a:endParaRPr>
          </a:p>
        </p:txBody>
      </p:sp>
      <p:sp>
        <p:nvSpPr>
          <p:cNvPr id="103" name="Google Shape;103;p18"/>
          <p:cNvSpPr txBox="1"/>
          <p:nvPr/>
        </p:nvSpPr>
        <p:spPr>
          <a:xfrm flipH="1">
            <a:off x="818324" y="472151"/>
            <a:ext cx="67194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400"/>
              <a:buChar char="●"/>
            </a:pPr>
            <a:r>
              <a:rPr b="1" lang="en" sz="2400">
                <a:solidFill>
                  <a:srgbClr val="5B0F00"/>
                </a:solidFill>
              </a:rPr>
              <a:t>மேடைப் பயத்தைப் போக்குதல் </a:t>
            </a:r>
            <a:endParaRPr b="1" sz="2400">
              <a:solidFill>
                <a:srgbClr val="5B0F00"/>
              </a:solidFill>
            </a:endParaRPr>
          </a:p>
        </p:txBody>
      </p:sp>
      <p:sp>
        <p:nvSpPr>
          <p:cNvPr id="104" name="Google Shape;104;p18"/>
          <p:cNvSpPr txBox="1"/>
          <p:nvPr/>
        </p:nvSpPr>
        <p:spPr>
          <a:xfrm flipH="1">
            <a:off x="818375" y="1154226"/>
            <a:ext cx="66180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400"/>
              <a:buChar char="●"/>
            </a:pPr>
            <a:r>
              <a:rPr b="1" lang="en" sz="2400">
                <a:solidFill>
                  <a:srgbClr val="5B0F00"/>
                </a:solidFill>
              </a:rPr>
              <a:t>தன்னம்பிக்கையை உருவாக்குதல்</a:t>
            </a:r>
            <a:endParaRPr b="1" sz="2400">
              <a:solidFill>
                <a:srgbClr val="5B0F00"/>
              </a:solidFill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8425" y="1704425"/>
            <a:ext cx="1834900" cy="270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/>
        </p:nvSpPr>
        <p:spPr>
          <a:xfrm>
            <a:off x="422575" y="2341423"/>
            <a:ext cx="81117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நுண் கலை மன்றத்தின் பொதுவான செயல்பாடுகள்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735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/>
        </p:nvSpPr>
        <p:spPr>
          <a:xfrm flipH="1">
            <a:off x="526525" y="2304600"/>
            <a:ext cx="70242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980000"/>
                </a:solidFill>
              </a:rPr>
              <a:t>துறை மாணவர்களுக்கு இடையே நடைபெறும் கலைத்திறன் போட்டிகள்</a:t>
            </a:r>
            <a:endParaRPr b="1" sz="3000">
              <a:solidFill>
                <a:srgbClr val="980000"/>
              </a:solidFill>
            </a:endParaRPr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5375" y="719150"/>
            <a:ext cx="2396850" cy="252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/>
        </p:nvSpPr>
        <p:spPr>
          <a:xfrm flipH="1">
            <a:off x="526475" y="755400"/>
            <a:ext cx="4738200" cy="12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0000FF"/>
                </a:solidFill>
              </a:rPr>
              <a:t>TALENTIA</a:t>
            </a:r>
            <a:endParaRPr b="1" sz="72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/>
          <p:nvPr/>
        </p:nvSpPr>
        <p:spPr>
          <a:xfrm>
            <a:off x="542225" y="3108373"/>
            <a:ext cx="75558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5" name="Google Shape;125;p21"/>
          <p:cNvSpPr txBox="1"/>
          <p:nvPr/>
        </p:nvSpPr>
        <p:spPr>
          <a:xfrm flipH="1">
            <a:off x="304775" y="581900"/>
            <a:ext cx="5621700" cy="4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3600"/>
              <a:buChar char="●"/>
            </a:pPr>
            <a:r>
              <a:rPr b="1" lang="en" sz="3600">
                <a:solidFill>
                  <a:srgbClr val="660000"/>
                </a:solidFill>
              </a:rPr>
              <a:t>பேச்சுப்போட்டி </a:t>
            </a:r>
            <a:endParaRPr b="1" sz="3600">
              <a:solidFill>
                <a:srgbClr val="66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660000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3600"/>
              <a:buChar char="●"/>
            </a:pPr>
            <a:r>
              <a:rPr b="1" lang="en" sz="3600">
                <a:solidFill>
                  <a:srgbClr val="660000"/>
                </a:solidFill>
              </a:rPr>
              <a:t>கவிதைப் போட்டி </a:t>
            </a:r>
            <a:endParaRPr b="1" sz="3600">
              <a:solidFill>
                <a:srgbClr val="66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660000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3600"/>
              <a:buChar char="●"/>
            </a:pPr>
            <a:r>
              <a:rPr b="1" lang="en" sz="3600">
                <a:solidFill>
                  <a:srgbClr val="660000"/>
                </a:solidFill>
              </a:rPr>
              <a:t>கட்டுரைப் போட்டி </a:t>
            </a:r>
            <a:endParaRPr b="1" sz="3600">
              <a:solidFill>
                <a:srgbClr val="66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660000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3600"/>
              <a:buChar char="●"/>
            </a:pPr>
            <a:r>
              <a:rPr b="1" lang="en" sz="3600">
                <a:solidFill>
                  <a:srgbClr val="660000"/>
                </a:solidFill>
              </a:rPr>
              <a:t>ஓவியப்போட்டி</a:t>
            </a:r>
            <a:endParaRPr b="1" sz="3600">
              <a:solidFill>
                <a:srgbClr val="660000"/>
              </a:solidFill>
            </a:endParaRPr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1300" y="346375"/>
            <a:ext cx="3145100" cy="390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